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ko-KR"/>
    </a:defPPr>
    <a:lvl1pPr marL="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>
          <p15:clr>
            <a:srgbClr val="A4A3A4"/>
          </p15:clr>
        </p15:guide>
        <p15:guide id="2" pos="95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>
        <p:scale>
          <a:sx n="33" d="100"/>
          <a:sy n="33" d="100"/>
        </p:scale>
        <p:origin x="1464" y="-606"/>
      </p:cViewPr>
      <p:guideLst>
        <p:guide orient="horz" pos="13481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B4E-6FA7-43A9-8C9F-DD0C6E95B116}" type="datetimeFigureOut">
              <a:rPr lang="ko-KR" altLang="en-US" smtClean="0"/>
              <a:t>2022-05-04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92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0CB4E-6FA7-43A9-8C9F-DD0C6E95B116}" type="datetimeFigureOut">
              <a:rPr lang="ko-KR" altLang="en-US" smtClean="0"/>
              <a:t>2022-05-04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9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3027487" rtl="0" eaLnBrk="1" latinLnBrk="1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1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1181101" y="3595688"/>
            <a:ext cx="28268612" cy="7339012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endParaRPr lang="en-US" altLang="ko-KR" sz="54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>
              <a:spcBef>
                <a:spcPct val="50000"/>
              </a:spcBef>
            </a:pPr>
            <a:r>
              <a:rPr lang="en-US" altLang="ko-KR" sz="80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Design of 35 GHz Sub-Harmonically Injection Locked Multiplying Delay Lock Loop Using 65-nm CMOS Technology</a:t>
            </a:r>
          </a:p>
          <a:p>
            <a:pPr algn="ctr">
              <a:spcBef>
                <a:spcPct val="50000"/>
              </a:spcBef>
            </a:pPr>
            <a:r>
              <a:rPr lang="en-US" altLang="ko-KR" sz="54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Dong </a:t>
            </a:r>
            <a:r>
              <a:rPr lang="en-US" altLang="ko-KR" sz="5400" dirty="0" err="1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Yeol</a:t>
            </a:r>
            <a:r>
              <a:rPr lang="en-US" altLang="ko-KR" sz="54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Yang</a:t>
            </a:r>
            <a:r>
              <a:rPr lang="en-US" altLang="ko-KR" sz="540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Jae </a:t>
            </a:r>
            <a:r>
              <a:rPr lang="en-US" altLang="ko-KR" sz="54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Hyun Park and Byung-Sung Kim</a:t>
            </a:r>
          </a:p>
          <a:p>
            <a:pPr algn="ctr">
              <a:spcBef>
                <a:spcPct val="50000"/>
              </a:spcBef>
            </a:pPr>
            <a:r>
              <a:rPr lang="en-US" altLang="ko-KR" sz="54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RF Microelectronic Design Lab., Sungkyunkwan University, Suwon 440-746, Korea </a:t>
            </a:r>
          </a:p>
          <a:p>
            <a:pPr algn="ctr"/>
            <a:endParaRPr lang="en-US" altLang="ko-KR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1330256" y="11077769"/>
            <a:ext cx="28268612" cy="2694629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z="5000" b="1" dirty="0">
                <a:ln w="28575">
                  <a:noFill/>
                  <a:prstDash val="dash"/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</a:p>
          <a:p>
            <a:pPr algn="just"/>
            <a:r>
              <a:rPr kumimoji="1" lang="en-US" altLang="ko-KR" sz="4800" dirty="0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rPr>
              <a:t>  </a:t>
            </a:r>
            <a:r>
              <a:rPr kumimoji="1" lang="en-US" altLang="ko-KR" sz="4000" dirty="0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rPr>
              <a:t>We propose a 35 GHz Multiplying Delay Lock Loop</a:t>
            </a:r>
            <a:r>
              <a:rPr kumimoji="1" lang="en-US" altLang="ko-KR" sz="4000" b="0" dirty="0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rPr>
              <a:t> used injection lock to reduce phase noise of ring oscillato</a:t>
            </a:r>
            <a:r>
              <a:rPr kumimoji="1" lang="en-US" altLang="ko-KR" sz="4000" dirty="0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rPr>
              <a:t>r in 65-nm CMOS process. The MDLL include ring oscillator, delay cell(with injection), and PFD, Charge pump, Loop Filter, Adder and frequency of reference clock is 1GHz. </a:t>
            </a:r>
            <a:r>
              <a:rPr lang="en-US" altLang="ko-KR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MDLL achieves 50ns lock time and consumes 11mW , 32 </a:t>
            </a:r>
            <a:r>
              <a:rPr lang="en-US" altLang="ko-KR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dBc</a:t>
            </a:r>
            <a:endParaRPr kumimoji="1" lang="en-US" altLang="ko-KR" sz="4000" dirty="0">
              <a:solidFill>
                <a:schemeClr val="tx1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1357317" y="13911725"/>
            <a:ext cx="28241551" cy="21278753"/>
          </a:xfrm>
          <a:prstGeom prst="roundRect">
            <a:avLst>
              <a:gd name="adj" fmla="val 6284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</p:txBody>
      </p:sp>
      <p:pic>
        <p:nvPicPr>
          <p:cNvPr id="10" name="오디오 9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9449713" y="41978263"/>
            <a:ext cx="609600" cy="609600"/>
          </a:xfrm>
          <a:prstGeom prst="rect">
            <a:avLst/>
          </a:prstGeom>
        </p:spPr>
      </p:pic>
      <p:sp>
        <p:nvSpPr>
          <p:cNvPr id="13" name="TextBox 89">
            <a:extLst>
              <a:ext uri="{FF2B5EF4-FFF2-40B4-BE49-F238E27FC236}">
                <a16:creationId xmlns:a16="http://schemas.microsoft.com/office/drawing/2014/main" id="{BFEC2A34-35E8-4362-A011-34FFBDE78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3533" y="14235574"/>
            <a:ext cx="13614400" cy="18866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9pPr>
          </a:lstStyle>
          <a:p>
            <a:pPr algn="l" latinLnBrk="1"/>
            <a:r>
              <a:rPr lang="en-US" altLang="ko-KR" sz="5000" b="0" dirty="0"/>
              <a:t> </a:t>
            </a:r>
            <a:r>
              <a:rPr lang="en-US" altLang="ko-KR" sz="5000" dirty="0"/>
              <a:t>I. Introduction</a:t>
            </a:r>
          </a:p>
          <a:p>
            <a:pPr algn="l" latinLnBrk="1"/>
            <a:endParaRPr lang="ko-KR" altLang="ko-KR" sz="1000" dirty="0"/>
          </a:p>
          <a:p>
            <a:pPr algn="just"/>
            <a:r>
              <a:rPr lang="en-US" altLang="ko-KR" sz="40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 Low-jitter clock generation is becoming increasingly </a:t>
            </a:r>
          </a:p>
          <a:p>
            <a:pPr algn="just"/>
            <a:r>
              <a:rPr lang="en-US" altLang="ko-KR" sz="40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more important as electronic devices try to achieve higher performance. Ring-oscillator-based clock generation are especially of much interest, as they require small silicon area compared with LC oscillator counterpart.</a:t>
            </a:r>
          </a:p>
          <a:p>
            <a:pPr algn="just"/>
            <a:r>
              <a:rPr lang="en-US" altLang="ko-KR" sz="40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Unfortunately, achieving a low-jitter clock from a ring oscillator is difficult due to the lack of high-Q components. </a:t>
            </a:r>
          </a:p>
          <a:p>
            <a:pPr algn="just"/>
            <a:r>
              <a:rPr lang="en-US" altLang="ko-KR" sz="4000" b="0" dirty="0"/>
              <a:t>In this paper, We propose </a:t>
            </a:r>
            <a:r>
              <a:rPr kumimoji="1" lang="en-US" altLang="ko-KR" sz="4000" b="0" dirty="0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rPr>
              <a:t>35 GHz Multi Phase Delay Lock Loop  which used sub-harmonically injection lock to reduce phase noise of ring oscillato</a:t>
            </a:r>
            <a:r>
              <a:rPr kumimoji="1" lang="en-US" altLang="ko-KR" sz="4000" dirty="0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rPr>
              <a:t>r </a:t>
            </a:r>
            <a:r>
              <a:rPr lang="en-US" altLang="ko-KR" sz="4000" b="0" dirty="0"/>
              <a:t>with 65-nm CMOS process. </a:t>
            </a:r>
          </a:p>
          <a:p>
            <a:pPr algn="just"/>
            <a:endParaRPr lang="en-US" altLang="ko-KR" sz="4000" b="0" dirty="0"/>
          </a:p>
          <a:p>
            <a:pPr algn="just"/>
            <a:endParaRPr lang="en-US" altLang="ko-KR" sz="2000" b="0" dirty="0"/>
          </a:p>
          <a:p>
            <a:pPr algn="just" latinLnBrk="1"/>
            <a:r>
              <a:rPr lang="en-US" altLang="ko-KR" sz="5000" dirty="0"/>
              <a:t>II. Description</a:t>
            </a:r>
          </a:p>
          <a:p>
            <a:pPr algn="just" latinLnBrk="1"/>
            <a:endParaRPr lang="en-US" altLang="ko-KR" sz="1000" dirty="0"/>
          </a:p>
          <a:p>
            <a:pPr algn="just"/>
            <a:r>
              <a:rPr lang="en-US" altLang="ko-KR" sz="4000" b="0" kern="100" dirty="0">
                <a:effectLst/>
                <a:latin typeface="Times New Roman" panose="02020603050405020304" pitchFamily="18" charset="0"/>
                <a:ea typeface="바탕" panose="02030600000101010101" pitchFamily="18" charset="-127"/>
              </a:rPr>
              <a:t>The proposed MDLL consist of  ring oscillator, delay cell(with injection), and PFD, Charge pump, Loop Filter, Adder.</a:t>
            </a:r>
          </a:p>
          <a:p>
            <a:pPr algn="just"/>
            <a:r>
              <a:rPr lang="en-US" altLang="ko-KR" sz="4000" b="0" kern="100" dirty="0">
                <a:effectLst/>
                <a:latin typeface="Times New Roman" panose="02020603050405020304" pitchFamily="18" charset="0"/>
                <a:ea typeface="바탕" panose="02030600000101010101" pitchFamily="18" charset="-127"/>
              </a:rPr>
              <a:t>The output of ring oscillator and delay cell(with injection) is compared in PFD. The output determines control voltage(up or down). then bias cell controls bias voltage in delay cells.</a:t>
            </a:r>
          </a:p>
          <a:p>
            <a:pPr algn="just"/>
            <a:r>
              <a:rPr lang="en-US" altLang="ko-KR" sz="4000" b="0" dirty="0"/>
              <a:t>This architecture has advantage of  reducing phase noise of ring oscillator because the phase noise follows injected signal.</a:t>
            </a:r>
          </a:p>
          <a:p>
            <a:pPr algn="just" latinLnBrk="1"/>
            <a:r>
              <a:rPr lang="en-US" altLang="ko-KR" sz="5400" b="0" dirty="0"/>
              <a:t> </a:t>
            </a:r>
          </a:p>
          <a:p>
            <a:pPr algn="just" latinLnBrk="1"/>
            <a:endParaRPr lang="en-US" altLang="ko-KR" sz="5400" b="0" dirty="0"/>
          </a:p>
          <a:p>
            <a:pPr algn="just" latinLnBrk="1"/>
            <a:endParaRPr lang="en-US" altLang="ko-KR" sz="5400" b="0" dirty="0"/>
          </a:p>
          <a:p>
            <a:pPr algn="just" latinLnBrk="1"/>
            <a:endParaRPr lang="en-US" altLang="ko-KR" sz="5400" b="0" dirty="0"/>
          </a:p>
          <a:p>
            <a:pPr algn="just" latinLnBrk="1"/>
            <a:endParaRPr lang="en-US" altLang="ko-KR" sz="5400" b="0" dirty="0"/>
          </a:p>
          <a:p>
            <a:pPr algn="just" latinLnBrk="1"/>
            <a:endParaRPr lang="en-US" altLang="ko-KR" sz="5000" b="0" dirty="0"/>
          </a:p>
        </p:txBody>
      </p:sp>
      <p:sp>
        <p:nvSpPr>
          <p:cNvPr id="14" name="모서리가 둥근 직사각형 13"/>
          <p:cNvSpPr/>
          <p:nvPr/>
        </p:nvSpPr>
        <p:spPr>
          <a:xfrm>
            <a:off x="1271539" y="35352351"/>
            <a:ext cx="28482974" cy="5414445"/>
          </a:xfrm>
          <a:prstGeom prst="roundRect">
            <a:avLst>
              <a:gd name="adj" fmla="val 6284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2880" algn="just"/>
            <a:endParaRPr kumimoji="1" lang="ko-KR" altLang="ko-KR" sz="7200" dirty="0">
              <a:solidFill>
                <a:schemeClr val="tx1"/>
              </a:solidFill>
              <a:latin typeface="Times New Roman" panose="02020603050405020304" pitchFamily="18" charset="0"/>
              <a:ea typeface="HY견명조" panose="02030600000101010101" pitchFamily="18" charset="-127"/>
            </a:endParaRPr>
          </a:p>
        </p:txBody>
      </p:sp>
      <p:sp>
        <p:nvSpPr>
          <p:cNvPr id="15" name="TextBox 89">
            <a:extLst>
              <a:ext uri="{FF2B5EF4-FFF2-40B4-BE49-F238E27FC236}">
                <a16:creationId xmlns:a16="http://schemas.microsoft.com/office/drawing/2014/main" id="{BFEC2A34-35E8-4362-A011-34FFBDE78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78331" y="13987600"/>
            <a:ext cx="13559968" cy="11480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9pPr>
          </a:lstStyle>
          <a:p>
            <a:pPr algn="just"/>
            <a:endParaRPr lang="en-US" altLang="ko-KR" sz="2000" b="0" dirty="0"/>
          </a:p>
          <a:p>
            <a:r>
              <a:rPr lang="en-US" altLang="ko-KR" sz="5000" dirty="0"/>
              <a:t>III. Simulation Results</a:t>
            </a:r>
          </a:p>
          <a:p>
            <a:endParaRPr lang="en-US" altLang="ko-KR" sz="1000" b="0" dirty="0"/>
          </a:p>
          <a:p>
            <a:pPr algn="just"/>
            <a:r>
              <a:rPr lang="en-US" altLang="ko-KR" sz="4000" b="0" dirty="0"/>
              <a:t> Fig. 2 show the chip photograph of MDLL. The overall chip size is 570 um * 520 um.</a:t>
            </a:r>
          </a:p>
          <a:p>
            <a:pPr algn="just"/>
            <a:r>
              <a:rPr lang="en-US" altLang="ko-KR" sz="4000" b="0" dirty="0"/>
              <a:t>Fig. 3 shows simulation result. MDLL output shows -11dbm at 35GHz.</a:t>
            </a:r>
          </a:p>
          <a:p>
            <a:pPr algn="just"/>
            <a:endParaRPr lang="en-US" altLang="ko-KR" sz="5000" b="0" dirty="0"/>
          </a:p>
          <a:p>
            <a:pPr algn="just"/>
            <a:endParaRPr lang="en-US" altLang="ko-KR" sz="5000" b="0" dirty="0"/>
          </a:p>
          <a:p>
            <a:pPr algn="just"/>
            <a:endParaRPr lang="en-US" altLang="ko-KR" sz="5000" b="0" dirty="0"/>
          </a:p>
          <a:p>
            <a:pPr algn="just"/>
            <a:endParaRPr lang="en-US" altLang="ko-KR" sz="5000" b="0" dirty="0"/>
          </a:p>
          <a:p>
            <a:pPr algn="just"/>
            <a:endParaRPr lang="en-US" altLang="ko-KR" sz="5000" b="0" dirty="0"/>
          </a:p>
          <a:p>
            <a:endParaRPr lang="en-US" altLang="ko-KR" sz="5000" b="0" dirty="0"/>
          </a:p>
          <a:p>
            <a:endParaRPr lang="en-US" altLang="ko-KR" sz="5000" b="0" dirty="0"/>
          </a:p>
          <a:p>
            <a:endParaRPr lang="en-US" altLang="ko-KR" sz="5000" b="0" dirty="0"/>
          </a:p>
          <a:p>
            <a:endParaRPr lang="en-US" altLang="ko-KR" sz="5000" b="0" dirty="0"/>
          </a:p>
          <a:p>
            <a:endParaRPr lang="ko-KR" altLang="ko-KR" sz="5000" b="0" dirty="0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138B3480-0251-4481-B561-E2F9BAD0DAD9}"/>
              </a:ext>
            </a:extLst>
          </p:cNvPr>
          <p:cNvSpPr/>
          <p:nvPr/>
        </p:nvSpPr>
        <p:spPr>
          <a:xfrm>
            <a:off x="16909537" y="34617917"/>
            <a:ext cx="1010111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ko-KR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 </a:t>
            </a:r>
            <a:r>
              <a:rPr lang="en-US" altLang="ko-K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ko-KR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DFT  of output of Transformer(50</a:t>
            </a:r>
            <a:r>
              <a:rPr lang="el-GR" altLang="ko-KR" sz="3000" b="0" dirty="0">
                <a:latin typeface="Amasis MT Pro" panose="020B0604020202020204" pitchFamily="18" charset="0"/>
                <a:cs typeface="Times New Roman" panose="02020603050405020304" pitchFamily="18" charset="0"/>
              </a:rPr>
              <a:t>Ω</a:t>
            </a:r>
            <a:r>
              <a:rPr lang="en-US" altLang="ko-KR" sz="3000" b="0" dirty="0">
                <a:latin typeface="Amasis MT Pro" panose="020B0604020202020204" pitchFamily="18" charset="0"/>
                <a:cs typeface="Times New Roman" panose="02020603050405020304" pitchFamily="18" charset="0"/>
              </a:rPr>
              <a:t> matched)</a:t>
            </a:r>
            <a:endParaRPr lang="ko-KR" altLang="en-US" sz="3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138B3480-0251-4481-B561-E2F9BAD0DAD9}"/>
              </a:ext>
            </a:extLst>
          </p:cNvPr>
          <p:cNvSpPr/>
          <p:nvPr/>
        </p:nvSpPr>
        <p:spPr>
          <a:xfrm>
            <a:off x="4860852" y="33899730"/>
            <a:ext cx="893445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ko-KR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 1. Schematic of receiver</a:t>
            </a:r>
            <a:endParaRPr lang="ko-KR" altLang="en-US" sz="3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89">
            <a:extLst>
              <a:ext uri="{FF2B5EF4-FFF2-40B4-BE49-F238E27FC236}">
                <a16:creationId xmlns:a16="http://schemas.microsoft.com/office/drawing/2014/main" id="{BFEC2A34-35E8-4362-A011-34FFBDE78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606" y="35685963"/>
            <a:ext cx="13064101" cy="3939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9pPr>
          </a:lstStyle>
          <a:p>
            <a:pPr indent="182880" algn="just"/>
            <a:r>
              <a:rPr lang="en-US" altLang="ko-KR" sz="5000" dirty="0">
                <a:cs typeface="Times New Roman" panose="02020603050405020304" pitchFamily="18" charset="0"/>
              </a:rPr>
              <a:t>IV. CONCLUSION</a:t>
            </a:r>
          </a:p>
          <a:p>
            <a:pPr indent="182880" algn="just"/>
            <a:r>
              <a:rPr lang="x-none" altLang="ko-KR" sz="4000" b="0" dirty="0"/>
              <a:t>Th</a:t>
            </a:r>
            <a:r>
              <a:rPr lang="en-US" altLang="ko-KR" sz="4000" b="0" dirty="0"/>
              <a:t>is paper demonstrated </a:t>
            </a:r>
            <a:r>
              <a:rPr kumimoji="1" lang="en-US" altLang="ko-KR" sz="4000" b="0" dirty="0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rPr>
              <a:t>35 GHz Multiplying Delay Lock Loop used injection lock to reduce phase noise of ring oscillato</a:t>
            </a:r>
            <a:r>
              <a:rPr kumimoji="1" lang="en-US" altLang="ko-KR" sz="4000" dirty="0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rPr>
              <a:t>r</a:t>
            </a:r>
            <a:r>
              <a:rPr lang="x-none" altLang="ko-KR" sz="4000" b="0" dirty="0"/>
              <a:t> </a:t>
            </a:r>
            <a:r>
              <a:rPr lang="en-US" altLang="ko-KR" sz="4000" b="0" dirty="0"/>
              <a:t>using</a:t>
            </a:r>
            <a:r>
              <a:rPr lang="x-none" altLang="ko-KR" sz="4000" b="0" dirty="0"/>
              <a:t> Samsung 65-nm CMOS. The</a:t>
            </a:r>
            <a:r>
              <a:rPr lang="en-US" altLang="ko-KR" sz="4000" b="0" dirty="0"/>
              <a:t> MDLL</a:t>
            </a:r>
            <a:r>
              <a:rPr lang="x-none" altLang="ko-KR" sz="4000" b="0" dirty="0"/>
              <a:t>  occupies </a:t>
            </a:r>
            <a:r>
              <a:rPr lang="en-US" altLang="ko-KR" sz="4000" b="0" dirty="0"/>
              <a:t>570 um * 520 um. The output power is -11dbm at 35GHz.</a:t>
            </a:r>
          </a:p>
          <a:p>
            <a:pPr indent="182880" algn="just"/>
            <a:endParaRPr lang="en-US" altLang="ko-KR" sz="4000" b="0" dirty="0">
              <a:cs typeface="Times New Roman" panose="02020603050405020304" pitchFamily="18" charset="0"/>
            </a:endParaRPr>
          </a:p>
        </p:txBody>
      </p:sp>
      <p:sp>
        <p:nvSpPr>
          <p:cNvPr id="23" name="TextBox 89">
            <a:extLst>
              <a:ext uri="{FF2B5EF4-FFF2-40B4-BE49-F238E27FC236}">
                <a16:creationId xmlns:a16="http://schemas.microsoft.com/office/drawing/2014/main" id="{BFEC2A34-35E8-4362-A011-34FFBDE78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27183" y="35392031"/>
            <a:ext cx="14797586" cy="523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9pPr>
          </a:lstStyle>
          <a:p>
            <a:pPr indent="182880" algn="just"/>
            <a:r>
              <a:rPr lang="en-US" altLang="ko-KR" sz="5400" dirty="0"/>
              <a:t>Acknowledgement</a:t>
            </a:r>
          </a:p>
          <a:p>
            <a:pPr indent="182880" algn="just"/>
            <a:r>
              <a:rPr lang="en-US" altLang="ko-KR" sz="4000" b="0" dirty="0">
                <a:cs typeface="Times New Roman" pitchFamily="18" charset="0"/>
              </a:rPr>
              <a:t>The chip fabrication and EDA tool were supported by the IC Design Education Center(IDEC), Korea.</a:t>
            </a:r>
            <a:endParaRPr lang="en-US" altLang="ko-KR" sz="5400" dirty="0"/>
          </a:p>
          <a:p>
            <a:pPr indent="182880" algn="just"/>
            <a:r>
              <a:rPr lang="en-US" altLang="ko-KR" sz="4000" b="0" dirty="0">
                <a:cs typeface="Times New Roman" pitchFamily="18" charset="0"/>
              </a:rPr>
              <a:t>This material is based upon work supported by the Ministry of Trade, Industry &amp; Energy(MOTIE, Korea) under Development Program of Next-Generation Intelligent Semiconductor Technology (Design and Manufacturing). No.20009868, Development of 120GHz light-weight low-power Radar SoC for OMS(Occupancy Monitoring System).</a:t>
            </a: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AC37A2DE-E597-4694-A498-65357D258F95}"/>
              </a:ext>
            </a:extLst>
          </p:cNvPr>
          <p:cNvSpPr/>
          <p:nvPr/>
        </p:nvSpPr>
        <p:spPr>
          <a:xfrm>
            <a:off x="16909537" y="26334235"/>
            <a:ext cx="1010111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ko-KR" sz="3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 </a:t>
            </a:r>
            <a:r>
              <a:rPr lang="en-US" altLang="ko-K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Chip photograph</a:t>
            </a:r>
            <a:endParaRPr lang="ko-KR" altLang="en-US" sz="3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D8B478F5-4E2B-F7A0-AB43-09EDEDFDEE74}"/>
              </a:ext>
            </a:extLst>
          </p:cNvPr>
          <p:cNvSpPr/>
          <p:nvPr/>
        </p:nvSpPr>
        <p:spPr>
          <a:xfrm>
            <a:off x="4189343" y="30490441"/>
            <a:ext cx="1431284" cy="11261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0FEABF76-1CC0-7DB1-CD03-9742255228CE}"/>
              </a:ext>
            </a:extLst>
          </p:cNvPr>
          <p:cNvSpPr/>
          <p:nvPr/>
        </p:nvSpPr>
        <p:spPr>
          <a:xfrm>
            <a:off x="6112673" y="30511542"/>
            <a:ext cx="1431284" cy="11261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28B3F8D-E2DD-DA5D-B40C-BE0AC485951C}"/>
              </a:ext>
            </a:extLst>
          </p:cNvPr>
          <p:cNvSpPr txBox="1"/>
          <p:nvPr/>
        </p:nvSpPr>
        <p:spPr>
          <a:xfrm>
            <a:off x="4595288" y="30846084"/>
            <a:ext cx="1399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PFD</a:t>
            </a:r>
            <a:endParaRPr lang="ko-KR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66B52A3-59FB-653B-5AEA-E182C30C53E0}"/>
              </a:ext>
            </a:extLst>
          </p:cNvPr>
          <p:cNvSpPr txBox="1"/>
          <p:nvPr/>
        </p:nvSpPr>
        <p:spPr>
          <a:xfrm>
            <a:off x="6380801" y="30734374"/>
            <a:ext cx="13999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Charge Pump</a:t>
            </a:r>
            <a:endParaRPr lang="ko-KR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직사각형 49">
            <a:extLst>
              <a:ext uri="{FF2B5EF4-FFF2-40B4-BE49-F238E27FC236}">
                <a16:creationId xmlns:a16="http://schemas.microsoft.com/office/drawing/2014/main" id="{E2EDEAE2-35DA-CAC9-E745-A10217A2EF22}"/>
              </a:ext>
            </a:extLst>
          </p:cNvPr>
          <p:cNvSpPr/>
          <p:nvPr/>
        </p:nvSpPr>
        <p:spPr>
          <a:xfrm>
            <a:off x="8013624" y="30511541"/>
            <a:ext cx="1431284" cy="11261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1B176EF-98C6-EF15-BD12-1A0F21A469F8}"/>
              </a:ext>
            </a:extLst>
          </p:cNvPr>
          <p:cNvSpPr txBox="1"/>
          <p:nvPr/>
        </p:nvSpPr>
        <p:spPr>
          <a:xfrm>
            <a:off x="8155970" y="30868425"/>
            <a:ext cx="1399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Loop Filter</a:t>
            </a:r>
            <a:endParaRPr lang="ko-KR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2" name="직선 연결선 51">
            <a:extLst>
              <a:ext uri="{FF2B5EF4-FFF2-40B4-BE49-F238E27FC236}">
                <a16:creationId xmlns:a16="http://schemas.microsoft.com/office/drawing/2014/main" id="{AEBF1671-0C42-1E35-5495-F73C8FD6A63F}"/>
              </a:ext>
            </a:extLst>
          </p:cNvPr>
          <p:cNvCxnSpPr>
            <a:cxnSpLocks/>
            <a:stCxn id="50" idx="0"/>
          </p:cNvCxnSpPr>
          <p:nvPr/>
        </p:nvCxnSpPr>
        <p:spPr>
          <a:xfrm flipV="1">
            <a:off x="8729266" y="28879715"/>
            <a:ext cx="18294" cy="16318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화살표 연결선 52">
            <a:extLst>
              <a:ext uri="{FF2B5EF4-FFF2-40B4-BE49-F238E27FC236}">
                <a16:creationId xmlns:a16="http://schemas.microsoft.com/office/drawing/2014/main" id="{1E4A06EF-FC0A-C52C-AB2B-B787FA1D821C}"/>
              </a:ext>
            </a:extLst>
          </p:cNvPr>
          <p:cNvCxnSpPr>
            <a:cxnSpLocks/>
          </p:cNvCxnSpPr>
          <p:nvPr/>
        </p:nvCxnSpPr>
        <p:spPr>
          <a:xfrm>
            <a:off x="2932948" y="28805040"/>
            <a:ext cx="0" cy="69078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>
            <a:extLst>
              <a:ext uri="{FF2B5EF4-FFF2-40B4-BE49-F238E27FC236}">
                <a16:creationId xmlns:a16="http://schemas.microsoft.com/office/drawing/2014/main" id="{E72049CC-BDC0-8E9F-75AA-EDC67498572E}"/>
              </a:ext>
            </a:extLst>
          </p:cNvPr>
          <p:cNvCxnSpPr>
            <a:cxnSpLocks/>
          </p:cNvCxnSpPr>
          <p:nvPr/>
        </p:nvCxnSpPr>
        <p:spPr>
          <a:xfrm flipH="1">
            <a:off x="2918434" y="28810845"/>
            <a:ext cx="237682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화살표 연결선 54">
            <a:extLst>
              <a:ext uri="{FF2B5EF4-FFF2-40B4-BE49-F238E27FC236}">
                <a16:creationId xmlns:a16="http://schemas.microsoft.com/office/drawing/2014/main" id="{6E1EA417-06BD-5130-6E03-5440FB93D735}"/>
              </a:ext>
            </a:extLst>
          </p:cNvPr>
          <p:cNvCxnSpPr>
            <a:cxnSpLocks/>
          </p:cNvCxnSpPr>
          <p:nvPr/>
        </p:nvCxnSpPr>
        <p:spPr>
          <a:xfrm>
            <a:off x="3690599" y="30256765"/>
            <a:ext cx="45137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화살표 연결선 55">
            <a:extLst>
              <a:ext uri="{FF2B5EF4-FFF2-40B4-BE49-F238E27FC236}">
                <a16:creationId xmlns:a16="http://schemas.microsoft.com/office/drawing/2014/main" id="{77ECEA5B-4AB2-377C-8008-8B9BE7C3CF5D}"/>
              </a:ext>
            </a:extLst>
          </p:cNvPr>
          <p:cNvCxnSpPr>
            <a:cxnSpLocks/>
          </p:cNvCxnSpPr>
          <p:nvPr/>
        </p:nvCxnSpPr>
        <p:spPr>
          <a:xfrm>
            <a:off x="5636682" y="31063413"/>
            <a:ext cx="45137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화살표 연결선 56">
            <a:extLst>
              <a:ext uri="{FF2B5EF4-FFF2-40B4-BE49-F238E27FC236}">
                <a16:creationId xmlns:a16="http://schemas.microsoft.com/office/drawing/2014/main" id="{B78F976F-E696-899D-B7C0-BE25FEAE381C}"/>
              </a:ext>
            </a:extLst>
          </p:cNvPr>
          <p:cNvCxnSpPr>
            <a:cxnSpLocks/>
          </p:cNvCxnSpPr>
          <p:nvPr/>
        </p:nvCxnSpPr>
        <p:spPr>
          <a:xfrm>
            <a:off x="7543957" y="31074620"/>
            <a:ext cx="45137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화살표 연결선 57">
            <a:extLst>
              <a:ext uri="{FF2B5EF4-FFF2-40B4-BE49-F238E27FC236}">
                <a16:creationId xmlns:a16="http://schemas.microsoft.com/office/drawing/2014/main" id="{DABF097D-8192-07C2-2D55-D5E1C346E8AA}"/>
              </a:ext>
            </a:extLst>
          </p:cNvPr>
          <p:cNvCxnSpPr>
            <a:cxnSpLocks/>
          </p:cNvCxnSpPr>
          <p:nvPr/>
        </p:nvCxnSpPr>
        <p:spPr>
          <a:xfrm>
            <a:off x="3841662" y="31968146"/>
            <a:ext cx="43064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직사각형 58">
            <a:extLst>
              <a:ext uri="{FF2B5EF4-FFF2-40B4-BE49-F238E27FC236}">
                <a16:creationId xmlns:a16="http://schemas.microsoft.com/office/drawing/2014/main" id="{C3AD4A1C-9235-8271-B804-DBC5FC6371F9}"/>
              </a:ext>
            </a:extLst>
          </p:cNvPr>
          <p:cNvSpPr/>
          <p:nvPr/>
        </p:nvSpPr>
        <p:spPr>
          <a:xfrm>
            <a:off x="2389655" y="31405069"/>
            <a:ext cx="1385354" cy="105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5B18333-C8EF-7B08-117C-EAD824EB0A54}"/>
              </a:ext>
            </a:extLst>
          </p:cNvPr>
          <p:cNvSpPr txBox="1"/>
          <p:nvPr/>
        </p:nvSpPr>
        <p:spPr>
          <a:xfrm>
            <a:off x="2342668" y="31481240"/>
            <a:ext cx="13999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Delay cell</a:t>
            </a:r>
            <a:br>
              <a:rPr lang="en-US" altLang="ko-K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ko-K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injection</a:t>
            </a:r>
            <a:endParaRPr lang="ko-KR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1" name="직선 화살표 연결선 60">
            <a:extLst>
              <a:ext uri="{FF2B5EF4-FFF2-40B4-BE49-F238E27FC236}">
                <a16:creationId xmlns:a16="http://schemas.microsoft.com/office/drawing/2014/main" id="{27A47C33-A566-65C0-BA65-A98F8C9C697F}"/>
              </a:ext>
            </a:extLst>
          </p:cNvPr>
          <p:cNvCxnSpPr>
            <a:cxnSpLocks/>
          </p:cNvCxnSpPr>
          <p:nvPr/>
        </p:nvCxnSpPr>
        <p:spPr>
          <a:xfrm flipV="1">
            <a:off x="3097463" y="32531224"/>
            <a:ext cx="0" cy="41795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474B2D09-C0CE-187C-BB4D-415C448FB59B}"/>
              </a:ext>
            </a:extLst>
          </p:cNvPr>
          <p:cNvSpPr txBox="1"/>
          <p:nvPr/>
        </p:nvSpPr>
        <p:spPr>
          <a:xfrm>
            <a:off x="2282584" y="32940473"/>
            <a:ext cx="20263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1GHz Injection</a:t>
            </a:r>
            <a:endParaRPr lang="ko-KR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직사각형 89">
            <a:extLst>
              <a:ext uri="{FF2B5EF4-FFF2-40B4-BE49-F238E27FC236}">
                <a16:creationId xmlns:a16="http://schemas.microsoft.com/office/drawing/2014/main" id="{2D835A5A-A0E9-21EB-3E2C-6A9F6C75CEE5}"/>
              </a:ext>
            </a:extLst>
          </p:cNvPr>
          <p:cNvSpPr/>
          <p:nvPr/>
        </p:nvSpPr>
        <p:spPr>
          <a:xfrm>
            <a:off x="12900081" y="31696183"/>
            <a:ext cx="1815548" cy="12854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DB4828E0-A2A9-99E1-361A-6132F6F8600F}"/>
              </a:ext>
            </a:extLst>
          </p:cNvPr>
          <p:cNvSpPr txBox="1"/>
          <p:nvPr/>
        </p:nvSpPr>
        <p:spPr>
          <a:xfrm>
            <a:off x="12939841" y="31974837"/>
            <a:ext cx="17757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Delay cell</a:t>
            </a:r>
            <a:br>
              <a:rPr lang="en-US" altLang="ko-K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ko-K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injection</a:t>
            </a:r>
            <a:endParaRPr lang="ko-KR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3" name="그룹 92">
            <a:extLst>
              <a:ext uri="{FF2B5EF4-FFF2-40B4-BE49-F238E27FC236}">
                <a16:creationId xmlns:a16="http://schemas.microsoft.com/office/drawing/2014/main" id="{BCF4270C-727E-79D5-5E35-CB8C69051C50}"/>
              </a:ext>
            </a:extLst>
          </p:cNvPr>
          <p:cNvGrpSpPr/>
          <p:nvPr/>
        </p:nvGrpSpPr>
        <p:grpSpPr>
          <a:xfrm>
            <a:off x="10430697" y="31283708"/>
            <a:ext cx="2312570" cy="1697936"/>
            <a:chOff x="4856238" y="2373794"/>
            <a:chExt cx="2312570" cy="1697936"/>
          </a:xfrm>
        </p:grpSpPr>
        <p:sp>
          <p:nvSpPr>
            <p:cNvPr id="110" name="직사각형 109">
              <a:extLst>
                <a:ext uri="{FF2B5EF4-FFF2-40B4-BE49-F238E27FC236}">
                  <a16:creationId xmlns:a16="http://schemas.microsoft.com/office/drawing/2014/main" id="{A72BFB27-ED60-5527-245E-948CA8F713E8}"/>
                </a:ext>
              </a:extLst>
            </p:cNvPr>
            <p:cNvSpPr/>
            <p:nvPr/>
          </p:nvSpPr>
          <p:spPr>
            <a:xfrm>
              <a:off x="4856238" y="2373794"/>
              <a:ext cx="1376576" cy="12854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v</a:t>
              </a:r>
              <a:endParaRPr lang="ko-KR" altLang="en-US" dirty="0"/>
            </a:p>
          </p:txBody>
        </p:sp>
        <p:sp>
          <p:nvSpPr>
            <p:cNvPr id="111" name="직사각형 110">
              <a:extLst>
                <a:ext uri="{FF2B5EF4-FFF2-40B4-BE49-F238E27FC236}">
                  <a16:creationId xmlns:a16="http://schemas.microsoft.com/office/drawing/2014/main" id="{AB411F54-861F-CDEF-48CD-AA20F59FE72E}"/>
                </a:ext>
              </a:extLst>
            </p:cNvPr>
            <p:cNvSpPr/>
            <p:nvPr/>
          </p:nvSpPr>
          <p:spPr>
            <a:xfrm>
              <a:off x="4991262" y="2524680"/>
              <a:ext cx="1376576" cy="12854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v</a:t>
              </a:r>
              <a:endParaRPr lang="ko-KR" altLang="en-US" dirty="0"/>
            </a:p>
          </p:txBody>
        </p:sp>
        <p:sp>
          <p:nvSpPr>
            <p:cNvPr id="112" name="직사각형 111">
              <a:extLst>
                <a:ext uri="{FF2B5EF4-FFF2-40B4-BE49-F238E27FC236}">
                  <a16:creationId xmlns:a16="http://schemas.microsoft.com/office/drawing/2014/main" id="{D8EFEA59-B28C-E828-2276-7356D4057BD1}"/>
                </a:ext>
              </a:extLst>
            </p:cNvPr>
            <p:cNvSpPr/>
            <p:nvPr/>
          </p:nvSpPr>
          <p:spPr>
            <a:xfrm>
              <a:off x="5126286" y="2675565"/>
              <a:ext cx="1376576" cy="12854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v</a:t>
              </a:r>
              <a:endParaRPr lang="ko-KR" altLang="en-US" dirty="0"/>
            </a:p>
          </p:txBody>
        </p:sp>
        <p:sp>
          <p:nvSpPr>
            <p:cNvPr id="113" name="직사각형 112">
              <a:extLst>
                <a:ext uri="{FF2B5EF4-FFF2-40B4-BE49-F238E27FC236}">
                  <a16:creationId xmlns:a16="http://schemas.microsoft.com/office/drawing/2014/main" id="{737443B9-06EF-89BF-976F-BBDB58C3924A}"/>
                </a:ext>
              </a:extLst>
            </p:cNvPr>
            <p:cNvSpPr/>
            <p:nvPr/>
          </p:nvSpPr>
          <p:spPr>
            <a:xfrm>
              <a:off x="5272356" y="2786269"/>
              <a:ext cx="1408056" cy="12854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v</a:t>
              </a:r>
              <a:endParaRPr lang="ko-KR" altLang="en-US" dirty="0"/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D5577808-7A2C-0BC3-96C4-A5CE3DC4BBE1}"/>
                </a:ext>
              </a:extLst>
            </p:cNvPr>
            <p:cNvSpPr txBox="1"/>
            <p:nvPr/>
          </p:nvSpPr>
          <p:spPr>
            <a:xfrm>
              <a:off x="5393020" y="3244333"/>
              <a:ext cx="17757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Delay cell </a:t>
              </a:r>
              <a:endParaRPr lang="ko-KR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95" name="직선 화살표 연결선 94">
            <a:extLst>
              <a:ext uri="{FF2B5EF4-FFF2-40B4-BE49-F238E27FC236}">
                <a16:creationId xmlns:a16="http://schemas.microsoft.com/office/drawing/2014/main" id="{D5A4D604-CFBE-C3BD-BB22-D379098E2B6B}"/>
              </a:ext>
            </a:extLst>
          </p:cNvPr>
          <p:cNvCxnSpPr>
            <a:cxnSpLocks/>
          </p:cNvCxnSpPr>
          <p:nvPr/>
        </p:nvCxnSpPr>
        <p:spPr>
          <a:xfrm>
            <a:off x="12303755" y="32252072"/>
            <a:ext cx="627153" cy="568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직선 화살표 연결선 95">
            <a:extLst>
              <a:ext uri="{FF2B5EF4-FFF2-40B4-BE49-F238E27FC236}">
                <a16:creationId xmlns:a16="http://schemas.microsoft.com/office/drawing/2014/main" id="{5A012176-FF80-4F61-A39E-2F2B96F26E93}"/>
              </a:ext>
            </a:extLst>
          </p:cNvPr>
          <p:cNvCxnSpPr>
            <a:cxnSpLocks/>
          </p:cNvCxnSpPr>
          <p:nvPr/>
        </p:nvCxnSpPr>
        <p:spPr>
          <a:xfrm flipV="1">
            <a:off x="12346827" y="30299567"/>
            <a:ext cx="0" cy="508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직선 화살표 연결선 96">
            <a:extLst>
              <a:ext uri="{FF2B5EF4-FFF2-40B4-BE49-F238E27FC236}">
                <a16:creationId xmlns:a16="http://schemas.microsoft.com/office/drawing/2014/main" id="{65D764B3-BAFD-B9AD-9537-128B901CBF88}"/>
              </a:ext>
            </a:extLst>
          </p:cNvPr>
          <p:cNvCxnSpPr>
            <a:cxnSpLocks/>
          </p:cNvCxnSpPr>
          <p:nvPr/>
        </p:nvCxnSpPr>
        <p:spPr>
          <a:xfrm flipV="1">
            <a:off x="12065733" y="30299567"/>
            <a:ext cx="0" cy="508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9844AEAB-D6B1-08FA-FC2A-1D19C1BD0B61}"/>
              </a:ext>
            </a:extLst>
          </p:cNvPr>
          <p:cNvSpPr txBox="1"/>
          <p:nvPr/>
        </p:nvSpPr>
        <p:spPr>
          <a:xfrm>
            <a:off x="11734668" y="30467586"/>
            <a:ext cx="561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x1</a:t>
            </a:r>
            <a:endParaRPr lang="ko-KR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2F211522-7E28-D7D1-DA3C-81AFC19E54A3}"/>
              </a:ext>
            </a:extLst>
          </p:cNvPr>
          <p:cNvSpPr txBox="1"/>
          <p:nvPr/>
        </p:nvSpPr>
        <p:spPr>
          <a:xfrm>
            <a:off x="12057023" y="30467585"/>
            <a:ext cx="561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endParaRPr lang="ko-KR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0" name="직선 화살표 연결선 99">
            <a:extLst>
              <a:ext uri="{FF2B5EF4-FFF2-40B4-BE49-F238E27FC236}">
                <a16:creationId xmlns:a16="http://schemas.microsoft.com/office/drawing/2014/main" id="{6D8A879C-BA9C-0AC2-ECC5-ABFB248D000B}"/>
              </a:ext>
            </a:extLst>
          </p:cNvPr>
          <p:cNvCxnSpPr>
            <a:cxnSpLocks/>
          </p:cNvCxnSpPr>
          <p:nvPr/>
        </p:nvCxnSpPr>
        <p:spPr>
          <a:xfrm flipV="1">
            <a:off x="12670551" y="30299567"/>
            <a:ext cx="0" cy="508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>
            <a:extLst>
              <a:ext uri="{FF2B5EF4-FFF2-40B4-BE49-F238E27FC236}">
                <a16:creationId xmlns:a16="http://schemas.microsoft.com/office/drawing/2014/main" id="{AFD221DC-0C07-5B84-B365-40C5984133C5}"/>
              </a:ext>
            </a:extLst>
          </p:cNvPr>
          <p:cNvSpPr txBox="1"/>
          <p:nvPr/>
        </p:nvSpPr>
        <p:spPr>
          <a:xfrm>
            <a:off x="12389671" y="30467586"/>
            <a:ext cx="561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</a:t>
            </a:r>
            <a:endParaRPr lang="ko-KR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2" name="직선 화살표 연결선 101">
            <a:extLst>
              <a:ext uri="{FF2B5EF4-FFF2-40B4-BE49-F238E27FC236}">
                <a16:creationId xmlns:a16="http://schemas.microsoft.com/office/drawing/2014/main" id="{25B46507-D710-44CA-72A1-2B67157FAFCF}"/>
              </a:ext>
            </a:extLst>
          </p:cNvPr>
          <p:cNvCxnSpPr>
            <a:cxnSpLocks/>
          </p:cNvCxnSpPr>
          <p:nvPr/>
        </p:nvCxnSpPr>
        <p:spPr>
          <a:xfrm flipV="1">
            <a:off x="13004485" y="30303038"/>
            <a:ext cx="0" cy="508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>
            <a:extLst>
              <a:ext uri="{FF2B5EF4-FFF2-40B4-BE49-F238E27FC236}">
                <a16:creationId xmlns:a16="http://schemas.microsoft.com/office/drawing/2014/main" id="{E50562B5-CE86-37DB-ED31-F55CA74C8FE5}"/>
              </a:ext>
            </a:extLst>
          </p:cNvPr>
          <p:cNvSpPr txBox="1"/>
          <p:nvPr/>
        </p:nvSpPr>
        <p:spPr>
          <a:xfrm>
            <a:off x="12714681" y="30471056"/>
            <a:ext cx="561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x4</a:t>
            </a:r>
            <a:endParaRPr lang="ko-KR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4" name="직선 화살표 연결선 103">
            <a:extLst>
              <a:ext uri="{FF2B5EF4-FFF2-40B4-BE49-F238E27FC236}">
                <a16:creationId xmlns:a16="http://schemas.microsoft.com/office/drawing/2014/main" id="{066E8339-6AC4-1DE6-D493-CC65D623A951}"/>
              </a:ext>
            </a:extLst>
          </p:cNvPr>
          <p:cNvCxnSpPr>
            <a:cxnSpLocks/>
          </p:cNvCxnSpPr>
          <p:nvPr/>
        </p:nvCxnSpPr>
        <p:spPr>
          <a:xfrm flipV="1">
            <a:off x="13328209" y="30303038"/>
            <a:ext cx="0" cy="508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>
            <a:extLst>
              <a:ext uri="{FF2B5EF4-FFF2-40B4-BE49-F238E27FC236}">
                <a16:creationId xmlns:a16="http://schemas.microsoft.com/office/drawing/2014/main" id="{ABF6D18A-1F00-B9C2-0AF4-C14D7030D1D8}"/>
              </a:ext>
            </a:extLst>
          </p:cNvPr>
          <p:cNvSpPr txBox="1"/>
          <p:nvPr/>
        </p:nvSpPr>
        <p:spPr>
          <a:xfrm>
            <a:off x="13047329" y="30471057"/>
            <a:ext cx="561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x5</a:t>
            </a:r>
            <a:endParaRPr lang="ko-KR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" name="직사각형 105">
            <a:extLst>
              <a:ext uri="{FF2B5EF4-FFF2-40B4-BE49-F238E27FC236}">
                <a16:creationId xmlns:a16="http://schemas.microsoft.com/office/drawing/2014/main" id="{4E46F86B-0BBF-CBD3-519E-F1867810784E}"/>
              </a:ext>
            </a:extLst>
          </p:cNvPr>
          <p:cNvSpPr/>
          <p:nvPr/>
        </p:nvSpPr>
        <p:spPr>
          <a:xfrm>
            <a:off x="11531167" y="28865624"/>
            <a:ext cx="2190197" cy="13966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23FBC39F-D49F-C73B-0DA5-661DF1286D36}"/>
              </a:ext>
            </a:extLst>
          </p:cNvPr>
          <p:cNvSpPr txBox="1"/>
          <p:nvPr/>
        </p:nvSpPr>
        <p:spPr>
          <a:xfrm>
            <a:off x="11346602" y="29369657"/>
            <a:ext cx="26058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Adder + Transformer </a:t>
            </a:r>
            <a:endParaRPr lang="ko-KR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8" name="직선 화살표 연결선 107">
            <a:extLst>
              <a:ext uri="{FF2B5EF4-FFF2-40B4-BE49-F238E27FC236}">
                <a16:creationId xmlns:a16="http://schemas.microsoft.com/office/drawing/2014/main" id="{7F97E456-C518-2F48-0020-FD12C0A9D8E7}"/>
              </a:ext>
            </a:extLst>
          </p:cNvPr>
          <p:cNvCxnSpPr>
            <a:cxnSpLocks/>
          </p:cNvCxnSpPr>
          <p:nvPr/>
        </p:nvCxnSpPr>
        <p:spPr>
          <a:xfrm>
            <a:off x="13721364" y="29579480"/>
            <a:ext cx="57432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A7B26AD4-1F33-83FA-5586-129A98017F69}"/>
              </a:ext>
            </a:extLst>
          </p:cNvPr>
          <p:cNvSpPr txBox="1"/>
          <p:nvPr/>
        </p:nvSpPr>
        <p:spPr>
          <a:xfrm>
            <a:off x="14365376" y="29379425"/>
            <a:ext cx="17757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35GHz</a:t>
            </a:r>
            <a:r>
              <a:rPr lang="en-US" altLang="ko-K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o-KR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7DF935DD-73CD-C1ED-61C8-C50F6E6C657D}"/>
              </a:ext>
            </a:extLst>
          </p:cNvPr>
          <p:cNvSpPr/>
          <p:nvPr/>
        </p:nvSpPr>
        <p:spPr>
          <a:xfrm flipV="1">
            <a:off x="9991161" y="30949934"/>
            <a:ext cx="5036022" cy="2656375"/>
          </a:xfrm>
          <a:prstGeom prst="round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9" name="그룹 148">
            <a:extLst>
              <a:ext uri="{FF2B5EF4-FFF2-40B4-BE49-F238E27FC236}">
                <a16:creationId xmlns:a16="http://schemas.microsoft.com/office/drawing/2014/main" id="{3607EC17-2D89-A7E2-B64E-AA1139F4750A}"/>
              </a:ext>
            </a:extLst>
          </p:cNvPr>
          <p:cNvGrpSpPr/>
          <p:nvPr/>
        </p:nvGrpSpPr>
        <p:grpSpPr>
          <a:xfrm>
            <a:off x="2267494" y="29505365"/>
            <a:ext cx="1671263" cy="1363060"/>
            <a:chOff x="4856238" y="2373794"/>
            <a:chExt cx="2142272" cy="1697936"/>
          </a:xfrm>
        </p:grpSpPr>
        <p:sp>
          <p:nvSpPr>
            <p:cNvPr id="150" name="직사각형 149">
              <a:extLst>
                <a:ext uri="{FF2B5EF4-FFF2-40B4-BE49-F238E27FC236}">
                  <a16:creationId xmlns:a16="http://schemas.microsoft.com/office/drawing/2014/main" id="{C56EE1C8-8774-7422-E785-F7CA3A7EFF4A}"/>
                </a:ext>
              </a:extLst>
            </p:cNvPr>
            <p:cNvSpPr/>
            <p:nvPr/>
          </p:nvSpPr>
          <p:spPr>
            <a:xfrm>
              <a:off x="4856238" y="2373794"/>
              <a:ext cx="1376576" cy="12854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v</a:t>
              </a:r>
              <a:endParaRPr lang="ko-KR" altLang="en-US" dirty="0"/>
            </a:p>
          </p:txBody>
        </p:sp>
        <p:sp>
          <p:nvSpPr>
            <p:cNvPr id="151" name="직사각형 150">
              <a:extLst>
                <a:ext uri="{FF2B5EF4-FFF2-40B4-BE49-F238E27FC236}">
                  <a16:creationId xmlns:a16="http://schemas.microsoft.com/office/drawing/2014/main" id="{7B06340E-37BD-5638-3798-49F18395B95A}"/>
                </a:ext>
              </a:extLst>
            </p:cNvPr>
            <p:cNvSpPr/>
            <p:nvPr/>
          </p:nvSpPr>
          <p:spPr>
            <a:xfrm>
              <a:off x="4991262" y="2524680"/>
              <a:ext cx="1376576" cy="12854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v</a:t>
              </a:r>
              <a:endParaRPr lang="ko-KR" altLang="en-US" dirty="0"/>
            </a:p>
          </p:txBody>
        </p:sp>
        <p:sp>
          <p:nvSpPr>
            <p:cNvPr id="152" name="직사각형 151">
              <a:extLst>
                <a:ext uri="{FF2B5EF4-FFF2-40B4-BE49-F238E27FC236}">
                  <a16:creationId xmlns:a16="http://schemas.microsoft.com/office/drawing/2014/main" id="{6FE7D6FA-18DD-BD72-5D53-52E579B12635}"/>
                </a:ext>
              </a:extLst>
            </p:cNvPr>
            <p:cNvSpPr/>
            <p:nvPr/>
          </p:nvSpPr>
          <p:spPr>
            <a:xfrm>
              <a:off x="5126286" y="2675565"/>
              <a:ext cx="1376576" cy="12854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v</a:t>
              </a:r>
              <a:endParaRPr lang="ko-KR" altLang="en-US" dirty="0"/>
            </a:p>
          </p:txBody>
        </p:sp>
        <p:sp>
          <p:nvSpPr>
            <p:cNvPr id="153" name="직사각형 152">
              <a:extLst>
                <a:ext uri="{FF2B5EF4-FFF2-40B4-BE49-F238E27FC236}">
                  <a16:creationId xmlns:a16="http://schemas.microsoft.com/office/drawing/2014/main" id="{43A56D70-8AF4-87BD-E154-681E66B2DC77}"/>
                </a:ext>
              </a:extLst>
            </p:cNvPr>
            <p:cNvSpPr/>
            <p:nvPr/>
          </p:nvSpPr>
          <p:spPr>
            <a:xfrm>
              <a:off x="5272356" y="2786268"/>
              <a:ext cx="1408056" cy="12854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v</a:t>
              </a:r>
              <a:endParaRPr lang="ko-KR" altLang="en-US" dirty="0"/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65F34A11-A951-8D22-1D86-A13C72FB9BB5}"/>
                </a:ext>
              </a:extLst>
            </p:cNvPr>
            <p:cNvSpPr txBox="1"/>
            <p:nvPr/>
          </p:nvSpPr>
          <p:spPr>
            <a:xfrm>
              <a:off x="5222722" y="3148496"/>
              <a:ext cx="1775788" cy="498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Delay cell </a:t>
              </a:r>
              <a:endParaRPr lang="ko-KR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155" name="직선 화살표 연결선 154">
            <a:extLst>
              <a:ext uri="{FF2B5EF4-FFF2-40B4-BE49-F238E27FC236}">
                <a16:creationId xmlns:a16="http://schemas.microsoft.com/office/drawing/2014/main" id="{0D54835F-B575-F2B9-A4DA-4F1CB1CDDC83}"/>
              </a:ext>
            </a:extLst>
          </p:cNvPr>
          <p:cNvCxnSpPr>
            <a:cxnSpLocks/>
          </p:cNvCxnSpPr>
          <p:nvPr/>
        </p:nvCxnSpPr>
        <p:spPr>
          <a:xfrm>
            <a:off x="3135707" y="30858572"/>
            <a:ext cx="0" cy="44860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사각형: 둥근 모서리 161">
            <a:extLst>
              <a:ext uri="{FF2B5EF4-FFF2-40B4-BE49-F238E27FC236}">
                <a16:creationId xmlns:a16="http://schemas.microsoft.com/office/drawing/2014/main" id="{7087FE42-0CE0-605C-5AE9-301EC140C2F1}"/>
              </a:ext>
            </a:extLst>
          </p:cNvPr>
          <p:cNvSpPr/>
          <p:nvPr/>
        </p:nvSpPr>
        <p:spPr>
          <a:xfrm flipV="1">
            <a:off x="1939080" y="28218598"/>
            <a:ext cx="7743045" cy="5411927"/>
          </a:xfrm>
          <a:prstGeom prst="round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직사각형 64">
            <a:extLst>
              <a:ext uri="{FF2B5EF4-FFF2-40B4-BE49-F238E27FC236}">
                <a16:creationId xmlns:a16="http://schemas.microsoft.com/office/drawing/2014/main" id="{78749D91-C48C-4B3C-1ECC-4422D0CBF289}"/>
              </a:ext>
            </a:extLst>
          </p:cNvPr>
          <p:cNvSpPr/>
          <p:nvPr/>
        </p:nvSpPr>
        <p:spPr>
          <a:xfrm>
            <a:off x="5279584" y="28346665"/>
            <a:ext cx="1431284" cy="11261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69" name="직선 연결선 68">
            <a:extLst>
              <a:ext uri="{FF2B5EF4-FFF2-40B4-BE49-F238E27FC236}">
                <a16:creationId xmlns:a16="http://schemas.microsoft.com/office/drawing/2014/main" id="{80859450-087A-7A08-5190-0F12A587F2CC}"/>
              </a:ext>
            </a:extLst>
          </p:cNvPr>
          <p:cNvCxnSpPr>
            <a:cxnSpLocks/>
          </p:cNvCxnSpPr>
          <p:nvPr/>
        </p:nvCxnSpPr>
        <p:spPr>
          <a:xfrm flipH="1" flipV="1">
            <a:off x="7200151" y="28879716"/>
            <a:ext cx="1529115" cy="2066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D46394A2-C104-89D7-963E-F27DA0C7BCFB}"/>
              </a:ext>
            </a:extLst>
          </p:cNvPr>
          <p:cNvSpPr txBox="1"/>
          <p:nvPr/>
        </p:nvSpPr>
        <p:spPr>
          <a:xfrm>
            <a:off x="5480030" y="28681768"/>
            <a:ext cx="1385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Bias cell</a:t>
            </a:r>
            <a:endParaRPr lang="ko-KR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2" name="직선 화살표 연결선 71">
            <a:extLst>
              <a:ext uri="{FF2B5EF4-FFF2-40B4-BE49-F238E27FC236}">
                <a16:creationId xmlns:a16="http://schemas.microsoft.com/office/drawing/2014/main" id="{E07448F9-9C74-BA07-9C41-38F71889D94A}"/>
              </a:ext>
            </a:extLst>
          </p:cNvPr>
          <p:cNvCxnSpPr>
            <a:cxnSpLocks/>
          </p:cNvCxnSpPr>
          <p:nvPr/>
        </p:nvCxnSpPr>
        <p:spPr>
          <a:xfrm flipH="1">
            <a:off x="6710868" y="28879716"/>
            <a:ext cx="50282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그림 30">
            <a:extLst>
              <a:ext uri="{FF2B5EF4-FFF2-40B4-BE49-F238E27FC236}">
                <a16:creationId xmlns:a16="http://schemas.microsoft.com/office/drawing/2014/main" id="{2DE3217D-A096-4136-694B-93C533B7126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1653" y="17510873"/>
            <a:ext cx="9316882" cy="8609551"/>
          </a:xfrm>
          <a:prstGeom prst="rect">
            <a:avLst/>
          </a:prstGeom>
        </p:spPr>
      </p:pic>
      <p:grpSp>
        <p:nvGrpSpPr>
          <p:cNvPr id="92" name="그룹 91">
            <a:extLst>
              <a:ext uri="{FF2B5EF4-FFF2-40B4-BE49-F238E27FC236}">
                <a16:creationId xmlns:a16="http://schemas.microsoft.com/office/drawing/2014/main" id="{7AE4297A-B4EE-8108-2569-9516DCA3ED0C}"/>
              </a:ext>
            </a:extLst>
          </p:cNvPr>
          <p:cNvGrpSpPr/>
          <p:nvPr/>
        </p:nvGrpSpPr>
        <p:grpSpPr>
          <a:xfrm>
            <a:off x="17556605" y="27237670"/>
            <a:ext cx="8934450" cy="7261510"/>
            <a:chOff x="1872257" y="-25400"/>
            <a:chExt cx="8447485" cy="6858000"/>
          </a:xfrm>
        </p:grpSpPr>
        <p:pic>
          <p:nvPicPr>
            <p:cNvPr id="94" name="그림 93">
              <a:extLst>
                <a:ext uri="{FF2B5EF4-FFF2-40B4-BE49-F238E27FC236}">
                  <a16:creationId xmlns:a16="http://schemas.microsoft.com/office/drawing/2014/main" id="{0C400F97-0C89-9465-B5F9-BBAFC59DAA2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872257" y="-25400"/>
              <a:ext cx="8447485" cy="6858000"/>
            </a:xfrm>
            <a:prstGeom prst="rect">
              <a:avLst/>
            </a:prstGeom>
          </p:spPr>
        </p:pic>
        <p:sp>
          <p:nvSpPr>
            <p:cNvPr id="115" name="직사각형 114">
              <a:extLst>
                <a:ext uri="{FF2B5EF4-FFF2-40B4-BE49-F238E27FC236}">
                  <a16:creationId xmlns:a16="http://schemas.microsoft.com/office/drawing/2014/main" id="{D40E7BB8-28A7-61ED-7349-29AD556EC9C2}"/>
                </a:ext>
              </a:extLst>
            </p:cNvPr>
            <p:cNvSpPr/>
            <p:nvPr/>
          </p:nvSpPr>
          <p:spPr>
            <a:xfrm>
              <a:off x="4760686" y="3251200"/>
              <a:ext cx="3585028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612776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632"/>
    </mc:Choice>
    <mc:Fallback xmlns="">
      <p:transition spd="slow" advTm="2263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821</TotalTime>
  <Words>510</Words>
  <Application>Microsoft Office PowerPoint</Application>
  <PresentationFormat>사용자 지정</PresentationFormat>
  <Paragraphs>68</Paragraphs>
  <Slides>1</Slides>
  <Notes>0</Notes>
  <HiddenSlides>0</HiddenSlides>
  <MMClips>1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HY견고딕</vt:lpstr>
      <vt:lpstr>Amasis MT Pro</vt:lpstr>
      <vt:lpstr>Arial</vt:lpstr>
      <vt:lpstr>Calibri</vt:lpstr>
      <vt:lpstr>Calibri Light</vt:lpstr>
      <vt:lpstr>Georgia</vt:lpstr>
      <vt:lpstr>Times New Roman</vt:lpstr>
      <vt:lpstr>Office 테마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양동열</cp:lastModifiedBy>
  <cp:revision>44</cp:revision>
  <dcterms:created xsi:type="dcterms:W3CDTF">2018-03-08T06:02:33Z</dcterms:created>
  <dcterms:modified xsi:type="dcterms:W3CDTF">2022-05-04T11:13:15Z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_SA">
    <vt:lpwstr>\\115.145.210.27\개인용\[IDEC]\MPW1803_202008_CDC\24GHzRX.pptx</vt:lpwstr>
  </property>
</Properties>
</file>